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60"/>
  </p:notesMasterIdLst>
  <p:sldIdLst>
    <p:sldId id="261" r:id="rId5"/>
    <p:sldId id="256" r:id="rId6"/>
    <p:sldId id="257" r:id="rId7"/>
    <p:sldId id="258" r:id="rId8"/>
    <p:sldId id="613" r:id="rId9"/>
    <p:sldId id="432" r:id="rId10"/>
    <p:sldId id="572" r:id="rId11"/>
    <p:sldId id="559" r:id="rId12"/>
    <p:sldId id="434" r:id="rId13"/>
    <p:sldId id="523"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573" r:id="rId34"/>
    <p:sldId id="473" r:id="rId35"/>
    <p:sldId id="488" r:id="rId36"/>
    <p:sldId id="451" r:id="rId37"/>
    <p:sldId id="450" r:id="rId38"/>
    <p:sldId id="489" r:id="rId39"/>
    <p:sldId id="611" r:id="rId40"/>
    <p:sldId id="490" r:id="rId41"/>
    <p:sldId id="556" r:id="rId42"/>
    <p:sldId id="600" r:id="rId43"/>
    <p:sldId id="610" r:id="rId44"/>
    <p:sldId id="585" r:id="rId45"/>
    <p:sldId id="602" r:id="rId46"/>
    <p:sldId id="510" r:id="rId47"/>
    <p:sldId id="494" r:id="rId48"/>
    <p:sldId id="457" r:id="rId49"/>
    <p:sldId id="569" r:id="rId50"/>
    <p:sldId id="459" r:id="rId51"/>
    <p:sldId id="614" r:id="rId52"/>
    <p:sldId id="606" r:id="rId53"/>
    <p:sldId id="593" r:id="rId54"/>
    <p:sldId id="467" r:id="rId55"/>
    <p:sldId id="469" r:id="rId56"/>
    <p:sldId id="466" r:id="rId57"/>
    <p:sldId id="260" r:id="rId58"/>
    <p:sldId id="304"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1"/>
            <p14:sldId id="450"/>
            <p14:sldId id="489"/>
            <p14:sldId id="61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14"/>
            <p14:sldId id="606"/>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76414" autoAdjust="0"/>
  </p:normalViewPr>
  <p:slideViewPr>
    <p:cSldViewPr snapToGrid="0">
      <p:cViewPr varScale="1">
        <p:scale>
          <a:sx n="90" d="100"/>
          <a:sy n="90" d="100"/>
        </p:scale>
        <p:origin x="216" y="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5/5/2017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5/5/2017 9:17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Core,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293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50</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52</a:t>
            </a:fld>
            <a:endParaRPr lang="en-US"/>
          </a:p>
        </p:txBody>
      </p:sp>
    </p:spTree>
    <p:extLst>
      <p:ext uri="{BB962C8B-B14F-4D97-AF65-F5344CB8AC3E}">
        <p14:creationId xmlns:p14="http://schemas.microsoft.com/office/powerpoint/2010/main" val="11418974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5/5/2017 9:17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5/5/2017 9:17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5/5/2017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5/5/2017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5/5/2017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5/5/2017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5/5/2017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5/5/2017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5/5/2017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5/5/2017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hyperlink" Target="http://aka.ms/DockerToolsForVS" TargetMode="External"/><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hyperlink" Target="https://azure.microsoft.com/en-us/services/container-service/" TargetMode="External"/><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1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171394" y="140356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013105" y="192415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076333" y="128850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076333" y="128850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165319" y="167661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171393" y="200827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504239" y="200827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171392" y="252977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171392" y="226902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504239" y="228290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376581" y="125435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366592" y="398403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165319" y="355372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070258" y="343867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070258" y="343867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159244" y="382678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165318" y="415843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498164" y="41584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165317" y="467994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165317" y="441919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498164" y="44330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556372" y="178337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556372" y="239623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807777" y="203181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735949" y="308574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735949" y="393354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792332" y="71746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312875" y="71746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144506" y="73593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488730" y="47180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err="1"/>
              <a:t>StirTrek</a:t>
            </a:r>
            <a:endParaRPr lang="en-US" sz="2400" b="1" dirty="0"/>
          </a:p>
          <a:p>
            <a:r>
              <a:rPr lang="en-US" sz="2000" b="1" dirty="0"/>
              <a:t>Friday, May 5</a:t>
            </a:r>
            <a:r>
              <a:rPr lang="en-US" sz="2000" b="1" baseline="30000" dirty="0"/>
              <a:t>th</a:t>
            </a:r>
          </a:p>
          <a:p>
            <a:r>
              <a:rPr lang="en-US" sz="1600" b="1" dirty="0"/>
              <a:t>11am in Section 106</a:t>
            </a:r>
          </a:p>
        </p:txBody>
      </p:sp>
      <p:sp>
        <p:nvSpPr>
          <p:cNvPr id="5" name="TextBox 4"/>
          <p:cNvSpPr txBox="1"/>
          <p:nvPr/>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 (Win10)</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3" name="Picture 2">
            <a:extLst>
              <a:ext uri="{FF2B5EF4-FFF2-40B4-BE49-F238E27FC236}">
                <a16:creationId xmlns:a16="http://schemas.microsoft.com/office/drawing/2014/main" id="{A8556AC2-1E8B-4F72-A4ED-799788C572E4}"/>
              </a:ext>
            </a:extLst>
          </p:cNvPr>
          <p:cNvPicPr>
            <a:picLocks noChangeAspect="1"/>
          </p:cNvPicPr>
          <p:nvPr/>
        </p:nvPicPr>
        <p:blipFill>
          <a:blip r:embed="rId3"/>
          <a:stretch>
            <a:fillRect/>
          </a:stretch>
        </p:blipFill>
        <p:spPr>
          <a:xfrm>
            <a:off x="5638379" y="2637692"/>
            <a:ext cx="6354329" cy="4139479"/>
          </a:xfrm>
          <a:prstGeom prst="rect">
            <a:avLst/>
          </a:prstGeom>
        </p:spPr>
      </p:pic>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dirty="0">
                <a:gradFill>
                  <a:gsLst>
                    <a:gs pos="2917">
                      <a:schemeClr val="tx1"/>
                    </a:gs>
                    <a:gs pos="30000">
                      <a:schemeClr val="tx1"/>
                    </a:gs>
                  </a:gsLst>
                  <a:lin ang="5400000" scaled="0"/>
                </a:gradFill>
              </a:rPr>
              <a:t>-server-windows’</a:t>
            </a: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DD6B6C6-BB11-46D0-9028-CC9FC0FF5B2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351632" y="2872331"/>
            <a:ext cx="1902840" cy="1902840"/>
          </a:xfrm>
          <a:prstGeom prst="rect">
            <a:avLst/>
          </a:prstGeom>
        </p:spPr>
      </p:pic>
      <p:pic>
        <p:nvPicPr>
          <p:cNvPr id="8" name="Picture 7">
            <a:extLst>
              <a:ext uri="{FF2B5EF4-FFF2-40B4-BE49-F238E27FC236}">
                <a16:creationId xmlns:a16="http://schemas.microsoft.com/office/drawing/2014/main" id="{7A23724F-8387-428F-8073-9FA866A070A4}"/>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022240" y="4318551"/>
            <a:ext cx="1902840" cy="1902840"/>
          </a:xfrm>
          <a:prstGeom prst="rect">
            <a:avLst/>
          </a:prstGeom>
        </p:spPr>
      </p:pic>
      <p:sp>
        <p:nvSpPr>
          <p:cNvPr id="2" name="Title 1"/>
          <p:cNvSpPr>
            <a:spLocks noGrp="1"/>
          </p:cNvSpPr>
          <p:nvPr>
            <p:ph type="title"/>
          </p:nvPr>
        </p:nvSpPr>
        <p:spPr/>
        <p:txBody>
          <a:bodyPr/>
          <a:lstStyle/>
          <a:p>
            <a:r>
              <a:rPr lang="en-US"/>
              <a:t>Azure Container Service</a:t>
            </a:r>
            <a:endParaRPr lang="en-US" dirty="0"/>
          </a:p>
        </p:txBody>
      </p:sp>
      <p:sp>
        <p:nvSpPr>
          <p:cNvPr id="13" name="Text Placeholder 12">
            <a:extLst>
              <a:ext uri="{FF2B5EF4-FFF2-40B4-BE49-F238E27FC236}">
                <a16:creationId xmlns:a16="http://schemas.microsoft.com/office/drawing/2014/main" id="{7AAB422C-C726-4A69-84C7-5DE74EB7BDF9}"/>
              </a:ext>
            </a:extLst>
          </p:cNvPr>
          <p:cNvSpPr>
            <a:spLocks noGrp="1"/>
          </p:cNvSpPr>
          <p:nvPr>
            <p:ph type="body" sz="quarter" idx="10"/>
          </p:nvPr>
        </p:nvSpPr>
        <p:spPr>
          <a:xfrm>
            <a:off x="269239" y="1189177"/>
            <a:ext cx="11653523" cy="3050835"/>
          </a:xfrm>
        </p:spPr>
        <p:txBody>
          <a:bodyPr/>
          <a:lstStyle/>
          <a:p>
            <a:r>
              <a:rPr lang="en-US" dirty="0"/>
              <a:t>Container hosting solution optimized for Azure</a:t>
            </a:r>
          </a:p>
          <a:p>
            <a:pPr lvl="1"/>
            <a:r>
              <a:rPr lang="en-US" dirty="0"/>
              <a:t>Select size, number of hosts, and orchestration tools</a:t>
            </a:r>
          </a:p>
          <a:p>
            <a:pPr lvl="1"/>
            <a:endParaRPr lang="en-US" dirty="0"/>
          </a:p>
          <a:p>
            <a:r>
              <a:rPr lang="en-US" dirty="0"/>
              <a:t>DC/OS, Docker Swarm, or Kubernetes</a:t>
            </a:r>
          </a:p>
          <a:p>
            <a:pPr lvl="1"/>
            <a:r>
              <a:rPr lang="en-US" dirty="0"/>
              <a:t>Standard tooling applies</a:t>
            </a:r>
          </a:p>
          <a:p>
            <a:pPr lvl="1"/>
            <a:r>
              <a:rPr lang="en-US" dirty="0"/>
              <a:t>Linux – all orchestrators</a:t>
            </a:r>
          </a:p>
          <a:p>
            <a:pPr lvl="1"/>
            <a:r>
              <a:rPr lang="en-US" dirty="0"/>
              <a:t>Windows containers with Kubernetes is preview</a:t>
            </a:r>
          </a:p>
        </p:txBody>
      </p:sp>
      <p:pic>
        <p:nvPicPr>
          <p:cNvPr id="7" name="Picture 6">
            <a:extLst>
              <a:ext uri="{FF2B5EF4-FFF2-40B4-BE49-F238E27FC236}">
                <a16:creationId xmlns:a16="http://schemas.microsoft.com/office/drawing/2014/main" id="{B025B6EC-B9F1-4B88-AB89-A61CF5E1A7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6703" y="3544899"/>
            <a:ext cx="2439556" cy="2439556"/>
          </a:xfrm>
          <a:prstGeom prst="rect">
            <a:avLst/>
          </a:prstGeom>
        </p:spPr>
      </p:pic>
      <p:sp>
        <p:nvSpPr>
          <p:cNvPr id="10" name="TextBox 9">
            <a:extLst>
              <a:ext uri="{FF2B5EF4-FFF2-40B4-BE49-F238E27FC236}">
                <a16:creationId xmlns:a16="http://schemas.microsoft.com/office/drawing/2014/main" id="{3DCEE1AD-4992-4AB6-8ADB-12C2C07D18FF}"/>
              </a:ext>
            </a:extLst>
          </p:cNvPr>
          <p:cNvSpPr txBox="1"/>
          <p:nvPr/>
        </p:nvSpPr>
        <p:spPr>
          <a:xfrm>
            <a:off x="134620" y="6304193"/>
            <a:ext cx="11922760" cy="572464"/>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Learn more at </a:t>
            </a:r>
            <a:r>
              <a:rPr lang="en-US" sz="2000" dirty="0">
                <a:hlinkClick r:id="rId5"/>
              </a:rPr>
              <a:t>https://azure.microsoft.com/en-us/services/container-service/</a:t>
            </a:r>
            <a:r>
              <a:rPr lang="en-US" sz="2000" dirty="0"/>
              <a:t> </a:t>
            </a:r>
          </a:p>
        </p:txBody>
      </p:sp>
    </p:spTree>
    <p:extLst>
      <p:ext uri="{BB962C8B-B14F-4D97-AF65-F5344CB8AC3E}">
        <p14:creationId xmlns:p14="http://schemas.microsoft.com/office/powerpoint/2010/main" val="244823360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t>https://docs.docker.com/docker-for-windows/</a:t>
            </a:r>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
        <p:nvSpPr>
          <p:cNvPr id="5" name="TextBox 4">
            <a:extLst>
              <a:ext uri="{FF2B5EF4-FFF2-40B4-BE49-F238E27FC236}">
                <a16:creationId xmlns:a16="http://schemas.microsoft.com/office/drawing/2014/main" id="{1EF21C43-9675-4167-8A77-B73236D035D4}"/>
              </a:ext>
            </a:extLst>
          </p:cNvPr>
          <p:cNvSpPr txBox="1"/>
          <p:nvPr/>
        </p:nvSpPr>
        <p:spPr>
          <a:xfrm>
            <a:off x="5521569" y="5090747"/>
            <a:ext cx="6670431" cy="1551194"/>
          </a:xfrm>
          <a:prstGeom prst="rect">
            <a:avLst/>
          </a:prstGeom>
          <a:noFill/>
        </p:spPr>
        <p:txBody>
          <a:bodyPr wrap="square" lIns="182880" tIns="146304" rIns="182880" bIns="146304" rtlCol="0">
            <a:spAutoFit/>
          </a:bodyPr>
          <a:lstStyle/>
          <a:p>
            <a:r>
              <a:rPr lang="en-US" sz="2400" dirty="0">
                <a:gradFill>
                  <a:gsLst>
                    <a:gs pos="1250">
                      <a:srgbClr val="0078D7"/>
                    </a:gs>
                    <a:gs pos="99000">
                      <a:srgbClr val="0078D7"/>
                    </a:gs>
                  </a:gsLst>
                  <a:lin ang="5400000" scaled="0"/>
                </a:gradFill>
                <a:latin typeface="Segoe UI Light"/>
              </a:rPr>
              <a:t>Fix Firewall</a:t>
            </a:r>
          </a:p>
          <a:p>
            <a:pPr marL="628650" lvl="1" indent="-171450">
              <a:buFont typeface="Arial" panose="020B0604020202020204" pitchFamily="34" charset="0"/>
              <a:buChar char="•"/>
            </a:pPr>
            <a:r>
              <a:rPr lang="en-US" sz="1200" dirty="0"/>
              <a:t>https://blog.olandese.nl/2017/05/03/solve-docker-for-windows-error-a-firewall-is-blocking-file-sharing-between-windows-and-the-containers/</a:t>
            </a:r>
          </a:p>
          <a:p>
            <a:pPr marL="628650" lvl="1" indent="-171450">
              <a:buFont typeface="Arial" panose="020B0604020202020204" pitchFamily="34" charset="0"/>
              <a:buChar char="•"/>
            </a:pPr>
            <a:r>
              <a:rPr lang="en-US" sz="1200" dirty="0"/>
              <a:t>https://github.com/docker/for-win/issues/355</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6824</TotalTime>
  <Words>6415</Words>
  <Application>Microsoft Office PowerPoint</Application>
  <PresentationFormat>Widescreen</PresentationFormat>
  <Paragraphs>965</Paragraphs>
  <Slides>55</Slides>
  <Notes>43</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55</vt:i4>
      </vt:variant>
    </vt:vector>
  </HeadingPairs>
  <TitlesOfParts>
    <vt:vector size="70"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Installing Docker on Windows</vt:lpstr>
      <vt:lpstr>Disclaimer: Forget the GUI</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Azure Container Service</vt:lpstr>
      <vt:lpstr>Dev/Test in “The Cloud”</vt:lpstr>
      <vt:lpstr>Licensing</vt:lpstr>
      <vt:lpstr>Getting Started</vt:lpstr>
      <vt:lpstr>Resources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798</cp:revision>
  <dcterms:created xsi:type="dcterms:W3CDTF">2016-04-26T18:26:58Z</dcterms:created>
  <dcterms:modified xsi:type="dcterms:W3CDTF">2017-05-05T13:49:31Z</dcterms:modified>
</cp:coreProperties>
</file>